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9"/>
  </p:notesMasterIdLst>
  <p:handoutMasterIdLst>
    <p:handoutMasterId r:id="rId10"/>
  </p:handoutMasterIdLst>
  <p:sldIdLst>
    <p:sldId id="256" r:id="rId2"/>
    <p:sldId id="275" r:id="rId3"/>
    <p:sldId id="274" r:id="rId4"/>
    <p:sldId id="258" r:id="rId5"/>
    <p:sldId id="276" r:id="rId6"/>
    <p:sldId id="277" r:id="rId7"/>
    <p:sldId id="27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334"/>
    <a:srgbClr val="232461"/>
    <a:srgbClr val="FFF0DC"/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74" d="100"/>
          <a:sy n="74" d="100"/>
        </p:scale>
        <p:origin x="72" y="2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116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036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9887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599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82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96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47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04765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1593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6368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00878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79478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632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5553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8758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7C215-34C0-42A9-9139-24C2F2685E16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7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6" r:id="rId14"/>
    <p:sldLayoutId id="2147483698" r:id="rId15"/>
    <p:sldLayoutId id="2147483650" r:id="rId16"/>
    <p:sldLayoutId id="2147483655" r:id="rId17"/>
    <p:sldLayoutId id="2147483659" r:id="rId18"/>
    <p:sldLayoutId id="2147483656" r:id="rId19"/>
    <p:sldLayoutId id="2147483660" r:id="rId20"/>
    <p:sldLayoutId id="2147483661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5" y="5018809"/>
            <a:ext cx="10964979" cy="1724891"/>
          </a:xfrm>
        </p:spPr>
        <p:txBody>
          <a:bodyPr>
            <a:normAutofit/>
          </a:bodyPr>
          <a:lstStyle/>
          <a:p>
            <a:pPr algn="r"/>
            <a:r>
              <a:rPr lang="lt-LT" sz="2200" dirty="0">
                <a:latin typeface="Montserrat Light" pitchFamily="2" charset="0"/>
              </a:rPr>
              <a:t>Parengė: Lopšelio-darželio „</a:t>
            </a:r>
            <a:r>
              <a:rPr lang="lt-LT" sz="2200" dirty="0" err="1">
                <a:latin typeface="Montserrat Light" pitchFamily="2" charset="0"/>
              </a:rPr>
              <a:t>Inkarėlis</a:t>
            </a:r>
            <a:r>
              <a:rPr lang="lt-LT" sz="2200" dirty="0">
                <a:latin typeface="Montserrat Light" pitchFamily="2" charset="0"/>
              </a:rPr>
              <a:t>“</a:t>
            </a:r>
          </a:p>
          <a:p>
            <a:pPr algn="r"/>
            <a:r>
              <a:rPr lang="lt-LT" sz="2200" dirty="0">
                <a:latin typeface="Montserrat Light" pitchFamily="2" charset="0"/>
              </a:rPr>
              <a:t> visuomenės sveikatos specialistė</a:t>
            </a:r>
          </a:p>
          <a:p>
            <a:pPr algn="r"/>
            <a:r>
              <a:rPr lang="lt-LT" sz="2200" dirty="0">
                <a:latin typeface="Montserrat Light" pitchFamily="2" charset="0"/>
              </a:rPr>
              <a:t> Vesta </a:t>
            </a:r>
            <a:r>
              <a:rPr lang="lt-LT" sz="2200" dirty="0" err="1">
                <a:latin typeface="Montserrat Light" pitchFamily="2" charset="0"/>
              </a:rPr>
              <a:t>Vaičekauskienė</a:t>
            </a:r>
            <a:endParaRPr lang="en-US" sz="2200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2173857"/>
            <a:ext cx="10964978" cy="2195583"/>
          </a:xfrm>
        </p:spPr>
        <p:txBody>
          <a:bodyPr/>
          <a:lstStyle/>
          <a:p>
            <a:r>
              <a:rPr lang="en-GB" cap="all" dirty="0" err="1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Dant</a:t>
            </a:r>
            <a:r>
              <a:rPr lang="lt-LT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ų</a:t>
            </a:r>
            <a:r>
              <a:rPr lang="en-GB" cap="all" dirty="0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solidFill>
                  <a:srgbClr val="F0A334"/>
                </a:solidFill>
                <a:latin typeface="Montserrat Medium" pitchFamily="2" charset="0"/>
                <a:ea typeface="+mj-ea"/>
                <a:cs typeface="Rando" pitchFamily="2" charset="77"/>
              </a:rPr>
              <a:t>silantavimas</a:t>
            </a:r>
            <a:endParaRPr lang="en-GB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655320" y="352879"/>
            <a:ext cx="6832568" cy="1262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r>
              <a:rPr lang="en-GB" dirty="0">
                <a:solidFill>
                  <a:srgbClr val="232461"/>
                </a:solidFill>
                <a:latin typeface="Montserrat Medium" pitchFamily="2" charset="0"/>
              </a:rPr>
              <a:t> </a:t>
            </a:r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kas yra </a:t>
            </a:r>
            <a:r>
              <a:rPr lang="lt-LT" dirty="0" err="1">
                <a:solidFill>
                  <a:srgbClr val="232461"/>
                </a:solidFill>
                <a:latin typeface="Montserrat Medium" pitchFamily="2" charset="0"/>
              </a:rPr>
              <a:t>silantai</a:t>
            </a:r>
            <a:r>
              <a:rPr lang="lt-LT" dirty="0">
                <a:solidFill>
                  <a:srgbClr val="232461"/>
                </a:solidFill>
                <a:latin typeface="Montserrat Medium" pitchFamily="2" charset="0"/>
              </a:rPr>
              <a:t>?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 txBox="1">
            <a:spLocks/>
          </p:cNvSpPr>
          <p:nvPr/>
        </p:nvSpPr>
        <p:spPr>
          <a:xfrm>
            <a:off x="655320" y="2061275"/>
            <a:ext cx="10584899" cy="16274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solidFill>
                  <a:srgbClr val="F0A334"/>
                </a:solidFill>
                <a:latin typeface="Montserrat Medium" pitchFamily="2" charset="0"/>
              </a:rPr>
              <a:t>Silantai</a:t>
            </a:r>
            <a:r>
              <a:rPr lang="en-US" sz="2000" dirty="0">
                <a:solidFill>
                  <a:srgbClr val="F0A334"/>
                </a:solidFill>
                <a:latin typeface="Montserrat Medium" pitchFamily="2" charset="0"/>
              </a:rPr>
              <a:t> – </a:t>
            </a:r>
            <a:r>
              <a:rPr lang="en-US" sz="2000" dirty="0" err="1">
                <a:solidFill>
                  <a:srgbClr val="F0A334"/>
                </a:solidFill>
                <a:latin typeface="Montserrat Medium" pitchFamily="2" charset="0"/>
              </a:rPr>
              <a:t>dant</a:t>
            </a:r>
            <a:r>
              <a:rPr lang="lt-LT" sz="2000" dirty="0">
                <a:solidFill>
                  <a:srgbClr val="F0A334"/>
                </a:solidFill>
                <a:latin typeface="Montserrat Medium" pitchFamily="2" charset="0"/>
              </a:rPr>
              <a:t>ų ėduonies profilaktikai skirta medžiaga, kuri giliai įsiskverbia į sveikų krūminių dantų vageles ir duobeles, hermetizuoja jas ir neleidžia ten patekti bakterijoms bei angliavandeniams, kauptis apnašoms bei maisto likučiams. Taip vaikų dantukai yra apsaugojami nuo ėduonies.</a:t>
            </a:r>
            <a:endParaRPr lang="en-US" sz="2000" dirty="0">
              <a:solidFill>
                <a:srgbClr val="F0A334"/>
              </a:solidFill>
              <a:latin typeface="Montserrat Medium" pitchFamily="2" charset="0"/>
            </a:endParaRPr>
          </a:p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3036272"/>
            <a:ext cx="10896149" cy="3080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B64FD82-A5F7-47A3-8ED7-0871BF0F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52" y="4086318"/>
            <a:ext cx="4813966" cy="203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2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B1B6D8-1147-324E-BEDC-47015F0A8C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621" y="2156525"/>
            <a:ext cx="4758627" cy="453521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Nuo 2021 metų sausio 1 dienos įsigaliojo Vaikų krūminių dantų dengimo </a:t>
            </a:r>
            <a:r>
              <a:rPr lang="lt-LT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silantinėmis</a:t>
            </a:r>
            <a:r>
              <a:rPr lang="lt-LT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medžiagomis ir išlaidų kompensavimo iš Privalomojo sveikatos draudimo fondo (PSDF) biudžeto tvarkos aprašo pakeitimai. </a:t>
            </a: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EB3611-8B42-D14C-85AE-DB6F8F80B5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5341" y="2061276"/>
            <a:ext cx="4758627" cy="415090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Svarbiausia naujiena yra ta, kad nuo šiol dantų </a:t>
            </a:r>
            <a:r>
              <a:rPr lang="lt-LT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silantavimas</a:t>
            </a:r>
            <a:r>
              <a:rPr lang="lt-LT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PSDF lėšomis vaikams gali būti atliekamas nebe nuo 6 metų, kaip buvo anksčiau, bet nuo pirmojo nuolatinio krūminio danties išdygimo.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iki 14 metų. </a:t>
            </a:r>
            <a:r>
              <a:rPr lang="lt-LT" sz="2000" b="0" i="0" dirty="0" err="1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Silantais</a:t>
            </a:r>
            <a:r>
              <a:rPr lang="lt-LT" sz="2000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 dengiami tik sveiki nuolatiniai krūminiai dantys.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lt-LT" sz="2000" b="0" i="0" dirty="0">
              <a:solidFill>
                <a:srgbClr val="666666"/>
              </a:solidFill>
              <a:effectLst/>
              <a:latin typeface="Open Sans" panose="020B0606030504020204" pitchFamily="34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15635"/>
            <a:ext cx="11138362" cy="1199751"/>
          </a:xfrm>
        </p:spPr>
        <p:txBody>
          <a:bodyPr/>
          <a:lstStyle/>
          <a:p>
            <a:r>
              <a:rPr lang="lt-LT" sz="3600" b="0" i="1" dirty="0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Kas gali gauti PSDF biudžeto lėšomis apmokamas dantų </a:t>
            </a:r>
            <a:r>
              <a:rPr lang="lt-LT" sz="3600" b="0" i="1" dirty="0" err="1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silantavimo</a:t>
            </a:r>
            <a:r>
              <a:rPr lang="lt-LT" sz="3600" b="0" i="1" dirty="0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 paslaugas?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3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0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52879"/>
            <a:ext cx="9829107" cy="1262507"/>
          </a:xfrm>
        </p:spPr>
        <p:txBody>
          <a:bodyPr>
            <a:normAutofit/>
          </a:bodyPr>
          <a:lstStyle/>
          <a:p>
            <a:r>
              <a:rPr lang="lt-LT" b="0" i="1" dirty="0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Kur reikia kreiptis norint gauti nemokamas dantų </a:t>
            </a:r>
            <a:r>
              <a:rPr lang="lt-LT" b="0" i="1" dirty="0" err="1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silantavimo</a:t>
            </a:r>
            <a:r>
              <a:rPr lang="lt-LT" b="0" i="1" dirty="0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 paslaugas?</a:t>
            </a:r>
            <a:endParaRPr lang="en-US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801" y="2108900"/>
            <a:ext cx="10896149" cy="4055657"/>
          </a:xfrm>
        </p:spPr>
        <p:txBody>
          <a:bodyPr>
            <a:normAutofit/>
          </a:bodyPr>
          <a:lstStyle/>
          <a:p>
            <a:endParaRPr lang="lt-LT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Norint gauti šią paslaugą nemokamai, reikia kreiptis į gydytoją odontologą arba burnos higienistą, kuris dirba gydymo įstaigoje, sudariusioje sutartį su TLK dėl šių paslaugų teikimo, ir užsiregistruoti pas jį vizitui.</a:t>
            </a:r>
          </a:p>
          <a:p>
            <a:endParaRPr lang="lt-LT" sz="1050" dirty="0">
              <a:effectLst/>
            </a:endParaRPr>
          </a:p>
          <a:p>
            <a:br>
              <a:rPr lang="lt-LT" sz="1050" dirty="0">
                <a:effectLst/>
              </a:rPr>
            </a:b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5B9D-E619-0748-9342-1944DFC8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4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615386"/>
            <a:ext cx="11959093" cy="445889"/>
          </a:xfrm>
          <a:prstGeom prst="rect">
            <a:avLst/>
          </a:prstGeom>
        </p:spPr>
      </p:pic>
      <p:pic>
        <p:nvPicPr>
          <p:cNvPr id="2050" name="Picture 2" descr="Odontologijos paslaugos - Lazdynų poliklinika">
            <a:extLst>
              <a:ext uri="{FF2B5EF4-FFF2-40B4-BE49-F238E27FC236}">
                <a16:creationId xmlns:a16="http://schemas.microsoft.com/office/drawing/2014/main" id="{FF83BB1F-5AAE-4BC6-87F0-913CC808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74" y="2331720"/>
            <a:ext cx="3971146" cy="383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480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2567" y="2161310"/>
            <a:ext cx="6046890" cy="43300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Dantų </a:t>
            </a:r>
            <a:r>
              <a:rPr lang="lt-LT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silantavimas</a:t>
            </a:r>
            <a:r>
              <a:rPr lang="lt-LT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yra neskausminga vos keliolika minučių trunkanti procedūra, tad jos baimintis nereikėtų. Dantų paviršius nuvalomas, apdorojamas specialia pasta ir padengiamas </a:t>
            </a:r>
            <a:r>
              <a:rPr lang="lt-LT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silantu</a:t>
            </a:r>
            <a:r>
              <a:rPr lang="lt-LT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kuris sukietinamas panaudojant specialią šviesą.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Padengus dantukus </a:t>
            </a:r>
            <a:r>
              <a:rPr lang="lt-LT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silantais</a:t>
            </a:r>
            <a:r>
              <a:rPr lang="lt-LT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pirmą kartą, po 3 mėnesių reikia apsilankyti pas gydytoją odontologą, kad šis įvertintų būklę, o vėliau – pasitikrinti kiekvienos profilaktinės apžiūros metu.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Jei </a:t>
            </a:r>
            <a:r>
              <a:rPr lang="lt-LT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silantas</a:t>
            </a:r>
            <a:r>
              <a:rPr lang="lt-LT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iškrenta, krūminių dantų dengimo </a:t>
            </a:r>
            <a:r>
              <a:rPr lang="lt-LT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silantinėmis</a:t>
            </a:r>
            <a:r>
              <a:rPr lang="lt-LT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medžiagomis procedūra kartojama.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5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6" y="1574104"/>
            <a:ext cx="5809146" cy="445889"/>
          </a:xfrm>
          <a:prstGeom prst="rect">
            <a:avLst/>
          </a:prstGeom>
        </p:spPr>
      </p:pic>
      <p:sp>
        <p:nvSpPr>
          <p:cNvPr id="10" name="Pavadinimas 9">
            <a:extLst>
              <a:ext uri="{FF2B5EF4-FFF2-40B4-BE49-F238E27FC236}">
                <a16:creationId xmlns:a16="http://schemas.microsoft.com/office/drawing/2014/main" id="{EA2D6BD0-A7AA-497D-9801-E7AD62F82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6174" y="366623"/>
            <a:ext cx="5903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b="0" i="1" dirty="0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Kaip atliekama dantų </a:t>
            </a:r>
            <a:r>
              <a:rPr lang="lt-LT" b="0" i="1" dirty="0" err="1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silantavimo</a:t>
            </a:r>
            <a:r>
              <a:rPr lang="lt-LT" b="0" i="1" dirty="0">
                <a:solidFill>
                  <a:srgbClr val="AB8E5F"/>
                </a:solidFill>
                <a:effectLst/>
                <a:latin typeface="PT Serif" panose="020A0603040505020204" pitchFamily="18" charset="-70"/>
              </a:rPr>
              <a:t> procedūra?</a:t>
            </a:r>
            <a:endParaRPr lang="en-US" dirty="0"/>
          </a:p>
        </p:txBody>
      </p:sp>
      <p:pic>
        <p:nvPicPr>
          <p:cNvPr id="11" name="Picture 2" descr="Vaikų dantų silantavimas - Panodontologai | Odontologijos Klinika Panevėžyje">
            <a:extLst>
              <a:ext uri="{FF2B5EF4-FFF2-40B4-BE49-F238E27FC236}">
                <a16:creationId xmlns:a16="http://schemas.microsoft.com/office/drawing/2014/main" id="{6BCEBD10-69FB-4A89-ABA1-0CE65CC4F9C1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5" r="18335"/>
          <a:stretch>
            <a:fillRect/>
          </a:stretch>
        </p:blipFill>
        <p:spPr bwMode="auto">
          <a:xfrm>
            <a:off x="0" y="0"/>
            <a:ext cx="521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41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52FB668-260F-4D62-9EDD-BC406AEB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12945"/>
          </a:xfrm>
        </p:spPr>
        <p:txBody>
          <a:bodyPr>
            <a:noAutofit/>
          </a:bodyPr>
          <a:lstStyle/>
          <a:p>
            <a:r>
              <a:rPr lang="lt-LT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PT Serif" panose="020A0603040505020204" pitchFamily="18" charset="-70"/>
              </a:rPr>
              <a:t>Filmukas tėveliams ir vaikučiais apie dantukų </a:t>
            </a:r>
            <a:r>
              <a:rPr lang="lt-LT" sz="3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PT Serif" panose="020A0603040505020204" pitchFamily="18" charset="-70"/>
              </a:rPr>
              <a:t>silantavimą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latin typeface="PT Serif" panose="020A0603040505020204" pitchFamily="18" charset="-70"/>
            </a:endParaRPr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5493E5D7-A1C5-488A-8D33-3238FF71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>
                <a:solidFill>
                  <a:schemeClr val="accent2"/>
                </a:solidFill>
              </a:rPr>
              <a:pPr/>
              <a:t>6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Vaikų dantų silantavimas - užkarda ėduoniui.">
            <a:hlinkClick r:id="" action="ppaction://media"/>
            <a:extLst>
              <a:ext uri="{FF2B5EF4-FFF2-40B4-BE49-F238E27FC236}">
                <a16:creationId xmlns:a16="http://schemas.microsoft.com/office/drawing/2014/main" id="{C9230CB9-EA8A-4454-80B6-C60B2C3A4D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1314594"/>
            <a:ext cx="10515600" cy="4795261"/>
          </a:xfrm>
        </p:spPr>
      </p:pic>
    </p:spTree>
    <p:extLst>
      <p:ext uri="{BB962C8B-B14F-4D97-AF65-F5344CB8AC3E}">
        <p14:creationId xmlns:p14="http://schemas.microsoft.com/office/powerpoint/2010/main" val="294310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RASITE:</a:t>
            </a:r>
          </a:p>
          <a:p>
            <a:r>
              <a:rPr lang="es-ES" sz="2200" dirty="0" err="1">
                <a:latin typeface="Montserrat Light" pitchFamily="2" charset="0"/>
              </a:rPr>
              <a:t>Taikos</a:t>
            </a:r>
            <a:r>
              <a:rPr lang="es-ES" sz="2200" dirty="0">
                <a:latin typeface="Montserrat Light" pitchFamily="2" charset="0"/>
              </a:rPr>
              <a:t> </a:t>
            </a:r>
            <a:r>
              <a:rPr lang="es-ES" sz="2200" dirty="0" err="1">
                <a:latin typeface="Montserrat Light" pitchFamily="2" charset="0"/>
              </a:rPr>
              <a:t>pr</a:t>
            </a:r>
            <a:r>
              <a:rPr lang="es-ES" sz="2200" dirty="0">
                <a:latin typeface="Montserrat Light" pitchFamily="2" charset="0"/>
              </a:rPr>
              <a:t>. 76, </a:t>
            </a:r>
            <a:r>
              <a:rPr lang="es-ES" sz="2200" dirty="0" err="1">
                <a:latin typeface="Montserrat Light" pitchFamily="2" charset="0"/>
              </a:rPr>
              <a:t>Klaipėda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Tel. (8 46) 234796</a:t>
            </a:r>
          </a:p>
          <a:p>
            <a:r>
              <a:rPr lang="es-ES" sz="2200" dirty="0">
                <a:latin typeface="Montserrat Light" pitchFamily="2" charset="0"/>
              </a:rPr>
              <a:t>El. p. </a:t>
            </a:r>
            <a:r>
              <a:rPr lang="es-ES" sz="2200" dirty="0" err="1">
                <a:latin typeface="Montserrat Light" pitchFamily="2" charset="0"/>
              </a:rPr>
              <a:t>info@sveikatosbiuras.lt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„Office“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</TotalTime>
  <Words>324</Words>
  <Application>Microsoft Office PowerPoint</Application>
  <PresentationFormat>Plačiaekranė</PresentationFormat>
  <Paragraphs>31</Paragraphs>
  <Slides>7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12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7</vt:i4>
      </vt:variant>
    </vt:vector>
  </HeadingPairs>
  <TitlesOfParts>
    <vt:vector size="20" baseType="lpstr">
      <vt:lpstr>Arial</vt:lpstr>
      <vt:lpstr>Calibri</vt:lpstr>
      <vt:lpstr>Calibri Light</vt:lpstr>
      <vt:lpstr>Montserrat Light</vt:lpstr>
      <vt:lpstr>Montserrat Medium</vt:lpstr>
      <vt:lpstr>Montserrat SemiBold</vt:lpstr>
      <vt:lpstr>Open Sans</vt:lpstr>
      <vt:lpstr>PT Serif</vt:lpstr>
      <vt:lpstr>Rando</vt:lpstr>
      <vt:lpstr>System Font Regular</vt:lpstr>
      <vt:lpstr>Space Grotesk</vt:lpstr>
      <vt:lpstr>Space Grotesk Medium</vt:lpstr>
      <vt:lpstr>Office Theme</vt:lpstr>
      <vt:lpstr>„PowerPoint“ pateiktis</vt:lpstr>
      <vt:lpstr>„PowerPoint“ pateiktis</vt:lpstr>
      <vt:lpstr>Kas gali gauti PSDF biudžeto lėšomis apmokamas dantų silantavimo paslaugas?</vt:lpstr>
      <vt:lpstr>Kur reikia kreiptis norint gauti nemokamas dantų silantavimo paslaugas?</vt:lpstr>
      <vt:lpstr>Kaip atliekama dantų silantavimo procedūra?</vt:lpstr>
      <vt:lpstr>Filmukas tėveliams ir vaikučiais apie dantukų silantavimą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Evelina Araminaite</cp:lastModifiedBy>
  <cp:revision>35</cp:revision>
  <dcterms:created xsi:type="dcterms:W3CDTF">2019-07-24T07:24:43Z</dcterms:created>
  <dcterms:modified xsi:type="dcterms:W3CDTF">2021-12-21T16:27:41Z</dcterms:modified>
</cp:coreProperties>
</file>