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Živilė Šauklienė" initials="ŽŠ" lastIdx="0" clrIdx="0">
    <p:extLst>
      <p:ext uri="{19B8F6BF-5375-455C-9EA6-DF929625EA0E}">
        <p15:presenceInfo xmlns:p15="http://schemas.microsoft.com/office/powerpoint/2012/main" userId="35a45081b31106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6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8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0917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92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535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65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54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1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1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9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2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1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1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6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8C5-D1C8-40E4-821D-30AC03777FB6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92E063-6A0D-47F2-9247-1CAF34745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4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07067" y="2197640"/>
            <a:ext cx="7766936" cy="2401642"/>
          </a:xfrm>
        </p:spPr>
        <p:txBody>
          <a:bodyPr/>
          <a:lstStyle/>
          <a:p>
            <a:pPr algn="ctr"/>
            <a:r>
              <a:rPr lang="lt-LT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Organizacijos </a:t>
            </a:r>
            <a:r>
              <a:rPr lang="lt-LT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moralinė </a:t>
            </a:r>
            <a:r>
              <a:rPr lang="lt-LT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socialinė atsakomybė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5675" y="163048"/>
            <a:ext cx="56183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KLAIPĖDOS VALSTYBINĖS</a:t>
            </a:r>
            <a:r>
              <a:rPr kumimoji="0" lang="lt-LT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pt-BR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KOLEGIJOS</a:t>
            </a:r>
            <a:r>
              <a:rPr kumimoji="0" lang="lt-LT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lt-LT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lt-LT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VERSLO</a:t>
            </a:r>
            <a:r>
              <a:rPr kumimoji="0" lang="lt-LT" sz="2200" b="1" i="0" u="none" strike="noStrike" kern="0" cap="none" spc="-10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lt-LT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ADMINISTRAVIMO KATEDRA</a:t>
            </a:r>
            <a:br>
              <a:rPr kumimoji="0" lang="lt-LT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</a:br>
            <a:r>
              <a:rPr kumimoji="0" lang="lt-LT" sz="22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ĮMONIŲ IR ĮSTAIGŲ ADMINISTRAVIMAS</a:t>
            </a:r>
            <a:endParaRPr kumimoji="0" lang="lt-LT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5431" y="6252420"/>
            <a:ext cx="47644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Darbą atliko:  As16 studentė </a:t>
            </a:r>
            <a:r>
              <a:rPr lang="lt-LT" sz="2000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Irina Gabalienė</a:t>
            </a:r>
            <a:endParaRPr kumimoji="0" lang="lt-LT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96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Socialinė atsakomybė kaip socialinis įsipareigojimas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15122" y="2486722"/>
            <a:ext cx="8158880" cy="3554640"/>
          </a:xfrm>
        </p:spPr>
        <p:txBody>
          <a:bodyPr/>
          <a:lstStyle/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Organizacijos visuomenėje veikia tik dėl vienintelio tikslo – gaminti produkciją, teikti paslaugas ir maksimizuoti pelną.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Organizacija savo įsipareigojimą visuomenei vykdo gamindama prekes ir teikdama paslaugas bei gaudama pelną.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Socialinė atsakomybė kaip socialinė reakcija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92820" y="2419815"/>
            <a:ext cx="8181182" cy="3621547"/>
          </a:xfrm>
        </p:spPr>
        <p:txBody>
          <a:bodyPr/>
          <a:lstStyle/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Organizacija turi būti atsakinga ir už visuomenės globalinių, ekologinių problemų sprendimą.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Organizacija, prisiimanti socialinę atsakomybę tik esant spaudimui, nėra socialiai atsakinga.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Organizacijos reaguoja ir į tas socialines problemas, kurios nėra tiesiogiai susijusios su organizacija ir jos veikla.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Socialinė atsakomybė kaip socialinis jautrumas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70516" y="2497873"/>
            <a:ext cx="8203485" cy="3543489"/>
          </a:xfrm>
        </p:spPr>
        <p:txBody>
          <a:bodyPr>
            <a:normAutofit/>
          </a:bodyPr>
          <a:lstStyle/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Socialiai jautri organizacija ne tik paklūsta įstatymams, ne tik reaguoja į visuomenės problemas, numato ateities poreikius ir galimus būdus jiems patenkinti, bendrauja su vyriausybe, siekdama socialiai teisingų įstatymų, bet ir aktyviai ieško socialinių problemų sprendimo.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9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Organizacijos socialinės atsakomybės modeliai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15483" y="2341756"/>
            <a:ext cx="6869152" cy="3699606"/>
          </a:xfrm>
        </p:spPr>
        <p:txBody>
          <a:bodyPr/>
          <a:lstStyle/>
          <a:p>
            <a:r>
              <a:rPr lang="lt-LT" sz="3200" dirty="0">
                <a:latin typeface="Arial" panose="020B0604020202020204" pitchFamily="34" charset="0"/>
                <a:cs typeface="Arial" panose="020B0604020202020204" pitchFamily="34" charset="0"/>
              </a:rPr>
              <a:t>R. Dafto socialinės atsakomybės </a:t>
            </a:r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modelis</a:t>
            </a:r>
          </a:p>
          <a:p>
            <a:pPr marL="0" indent="0">
              <a:buNone/>
            </a:pPr>
            <a:endParaRPr lang="lt-L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lt-LT" sz="3200" dirty="0">
                <a:latin typeface="Arial" panose="020B0604020202020204" pitchFamily="34" charset="0"/>
                <a:cs typeface="Arial" panose="020B0604020202020204" pitchFamily="34" charset="0"/>
              </a:rPr>
              <a:t>. Davis socialinės atsakomybės modelis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Dafto socialinės atsakomybės modelis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92820" y="2286000"/>
            <a:ext cx="8181182" cy="3755362"/>
          </a:xfrm>
        </p:spPr>
        <p:txBody>
          <a:bodyPr/>
          <a:lstStyle/>
          <a:p>
            <a:pPr marL="0" indent="0">
              <a:buNone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R. Dafto organizacijos atsakomybės modelį sudaro keturios atsakomybės rūšys: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Ekonominė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organizacijos atsakomybė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Įstatyminė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(juridinė) organizacijos atsakomybė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Moralinė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organizacijos atsakomybė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Laisvo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pasirinkimo organizacijos atsakomybė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 Davis socialinės atsakomybės modelis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K. Davis teiginiai</a:t>
            </a:r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1. Socialinė atsakomybė kyla iš socialinės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galios.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2. Organizacija turi veikti kaip dviejų krypčių judėjimo atvira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sistema.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3. Prieš priimant sprendimą, svarbu tiksliai numatyti socialinę šio sprendimo naudą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visuomenei.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4. Socialinės problemos sprendimo kaštus padengia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vartotojai.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5. Organizacijos, kaip pilietinės institucijos, yra atsakingos ir už tam tikras socialines problemas, iškylančias už jų veiklos </a:t>
            </a:r>
            <a:r>
              <a:rPr lang="lt-L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ribų.</a:t>
            </a: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LITERATŪROS SĄRAŠAS</a:t>
            </a:r>
            <a:endParaRPr lang="lt-LT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2160589"/>
            <a:ext cx="10058399" cy="3880773"/>
          </a:xfrm>
        </p:spPr>
        <p:txBody>
          <a:bodyPr/>
          <a:lstStyle/>
          <a:p>
            <a:r>
              <a:rPr lang="lt-LT" dirty="0" smtClean="0"/>
              <a:t>Vyšniauskienė, D., Kundrotas, V (202). Verslo etika. Kaunas, Technologija (91-110 psl.)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317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6244"/>
          </a:xfrm>
        </p:spPr>
        <p:txBody>
          <a:bodyPr/>
          <a:lstStyle/>
          <a:p>
            <a:pPr algn="ctr"/>
            <a:r>
              <a:rPr lang="lt-L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ĮVADAS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817649"/>
            <a:ext cx="8596668" cy="4223713"/>
          </a:xfrm>
        </p:spPr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Atsakomybė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– etikos ir teisės kategorija, atspindinti specifinį socialinį ir moralinį teisinį asmens santykį su visuomene (su visa žmonija), kuriam būdingas savo moralinės pareigos ir teisės normų vykdymas.</a:t>
            </a:r>
          </a:p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Moralinė atsakomybė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– tai tam tikras žmogaus santykis su pasauliu, asmenybės veiklos ir elgesio reguliavimo būdas. Moralinė atsakomybė kyla iš moralės. Moralė (</a:t>
            </a:r>
            <a:r>
              <a:rPr lang="lt-LT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i="1" dirty="0" err="1">
                <a:latin typeface="Arial" panose="020B0604020202020204" pitchFamily="34" charset="0"/>
                <a:cs typeface="Arial" panose="020B0604020202020204" pitchFamily="34" charset="0"/>
              </a:rPr>
              <a:t>mores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– papročiai) – viena iš visuomenės sąmonės formų, socialinis institutas, reguliuojantis žmogaus elgesį visose be išimties visuomenės gyvenimo srityse.</a:t>
            </a:r>
          </a:p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Socialinė atsakomybė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– sąmoningai formuojamų ekonominių, politinių,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teisinių,dorovinių santykių tarp organizacijos ir visuomenės, įvairių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jos struktūrų forma: pasirengimas atsakyti už savo poelgius ir veiksmus; gebėjimas atlikti pareigą ir prisiimti sau visuomenės sankcijas,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esant tam tikroms teisingumo arba kaltumo sąlygoms.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847492"/>
            <a:ext cx="8596668" cy="1082907"/>
          </a:xfrm>
        </p:spPr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Moralinė atsakomybė organizacijoje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48576" y="2160589"/>
            <a:ext cx="8125426" cy="3880773"/>
          </a:xfrm>
        </p:spPr>
        <p:txBody>
          <a:bodyPr/>
          <a:lstStyle/>
          <a:p>
            <a:pPr marL="0" indent="0">
              <a:buNone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Nagrinėjama dviem aspektais:</a:t>
            </a:r>
          </a:p>
          <a:p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kaip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tam tikros grupės narių tarpusavio moralinę atsakomybę</a:t>
            </a:r>
          </a:p>
          <a:p>
            <a:pPr marL="0" indent="0">
              <a:buNone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organizacij</a:t>
            </a:r>
            <a:r>
              <a:rPr lang="lt-LT" sz="2400" dirty="0" smtClean="0"/>
              <a:t>os</a:t>
            </a:r>
            <a:r>
              <a:rPr lang="lt-LT" sz="2400" dirty="0"/>
              <a:t>, kaip subjekto, vidinę atsakomybę jos nariams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Moralinė atsakomybė Lietuvoje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11510" y="1580876"/>
            <a:ext cx="8596668" cy="4413284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01451" y="14611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VISUOMENĖ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2044" y="2073140"/>
            <a:ext cx="3372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/>
              <a:t>VISUOTINIS AKCININKŲ SUSIRINKIMAS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15521" y="2807358"/>
            <a:ext cx="150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AKCININKAI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31160" y="3352463"/>
            <a:ext cx="217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STEBĖTOJŲ TARYBA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31160" y="4216093"/>
            <a:ext cx="223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DIREKTORIŲ TARYBA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23792" y="5027008"/>
            <a:ext cx="108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VALDYBA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7217" y="5913470"/>
            <a:ext cx="161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DARBUOTOJAI</a:t>
            </a:r>
            <a:endParaRPr lang="en-US" dirty="0"/>
          </a:p>
        </p:txBody>
      </p:sp>
      <p:sp>
        <p:nvSpPr>
          <p:cNvPr id="18" name="Rodyklė dešinėn su įkirpimu 17"/>
          <p:cNvSpPr/>
          <p:nvPr/>
        </p:nvSpPr>
        <p:spPr>
          <a:xfrm rot="5400000">
            <a:off x="4777419" y="4739610"/>
            <a:ext cx="396492" cy="15452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dyklė dešinėn su įkirpimu 18"/>
          <p:cNvSpPr/>
          <p:nvPr/>
        </p:nvSpPr>
        <p:spPr>
          <a:xfrm rot="5400000">
            <a:off x="4770537" y="5567995"/>
            <a:ext cx="395784" cy="1623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dyklė dešinėn su įkirpimu 19"/>
          <p:cNvSpPr/>
          <p:nvPr/>
        </p:nvSpPr>
        <p:spPr>
          <a:xfrm rot="5400000">
            <a:off x="4741731" y="3892178"/>
            <a:ext cx="451192" cy="176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ankas 20"/>
          <p:cNvSpPr/>
          <p:nvPr/>
        </p:nvSpPr>
        <p:spPr>
          <a:xfrm rot="19041077">
            <a:off x="1175678" y="1958391"/>
            <a:ext cx="7205239" cy="68758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as 22"/>
          <p:cNvSpPr/>
          <p:nvPr/>
        </p:nvSpPr>
        <p:spPr>
          <a:xfrm>
            <a:off x="6625297" y="4536881"/>
            <a:ext cx="19140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as 21"/>
          <p:cNvSpPr/>
          <p:nvPr/>
        </p:nvSpPr>
        <p:spPr>
          <a:xfrm>
            <a:off x="1316383" y="4612770"/>
            <a:ext cx="206655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aveikslėlis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563" y="4823060"/>
            <a:ext cx="1176630" cy="493819"/>
          </a:xfrm>
          <a:prstGeom prst="rect">
            <a:avLst/>
          </a:prstGeom>
        </p:spPr>
      </p:pic>
      <p:pic>
        <p:nvPicPr>
          <p:cNvPr id="25" name="Paveikslėlis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256" y="4780098"/>
            <a:ext cx="152413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Socialinė organizacijos atsakomybė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2074127"/>
            <a:ext cx="8596668" cy="3967236"/>
          </a:xfrm>
        </p:spPr>
        <p:txBody>
          <a:bodyPr/>
          <a:lstStyle/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Organizacija turėtų būti atsakinga už kiekvieną savo veiksmą, kuris paveikia žmones, jų bendruomenes ir aplinką. Neigiama verslo įtaka žmonėms ir visuomenei turi būti pripažįstama, o padaryta žala atlyginama.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Socialinė organizacijos atsakomybė glaudžiai susijusi su juridine.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Socialinė atsakomybė reikalauja iš organizacijų suderinti gaunamą naudą ir tos naudos pasiekimo būdus.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1932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lt-L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Carroll</a:t>
            </a:r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(1993) organizacijos socialinės atsakomybės piramidė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  </a:t>
            </a:r>
            <a:endParaRPr lang="en-US" dirty="0"/>
          </a:p>
        </p:txBody>
      </p:sp>
      <p:sp>
        <p:nvSpPr>
          <p:cNvPr id="6" name="Struktūrinė schema: neautomatinis valdymas 5"/>
          <p:cNvSpPr/>
          <p:nvPr/>
        </p:nvSpPr>
        <p:spPr>
          <a:xfrm>
            <a:off x="1293543" y="1895708"/>
            <a:ext cx="7002966" cy="4594302"/>
          </a:xfrm>
          <a:prstGeom prst="flowChartManualOper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61" y="1926413"/>
            <a:ext cx="3139712" cy="4938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5616" y="2322799"/>
            <a:ext cx="42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Įnešti didelį indėlį į bendruomenės gyvenimą,</a:t>
            </a:r>
          </a:p>
          <a:p>
            <a:pPr algn="ctr"/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Įrodyti gyvenimo kokybę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aveikslėlis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611" y="3052456"/>
            <a:ext cx="2261812" cy="499915"/>
          </a:xfrm>
          <a:prstGeom prst="rect">
            <a:avLst/>
          </a:prstGeom>
        </p:spPr>
      </p:pic>
      <p:pic>
        <p:nvPicPr>
          <p:cNvPr id="13" name="Paveikslėlis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798" y="3397444"/>
            <a:ext cx="2743438" cy="512108"/>
          </a:xfrm>
          <a:prstGeom prst="rect">
            <a:avLst/>
          </a:prstGeom>
        </p:spPr>
      </p:pic>
      <p:pic>
        <p:nvPicPr>
          <p:cNvPr id="15" name="Paveikslėlis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8798" y="4161699"/>
            <a:ext cx="2603218" cy="49381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54618" y="4559958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Laikytis įstatymų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aveikslėlis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1851" y="5149708"/>
            <a:ext cx="2877561" cy="493819"/>
          </a:xfrm>
          <a:prstGeom prst="rect">
            <a:avLst/>
          </a:prstGeom>
        </p:spPr>
      </p:pic>
      <p:pic>
        <p:nvPicPr>
          <p:cNvPr id="20" name="Paveikslėlis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7007" y="5473068"/>
            <a:ext cx="1847248" cy="506012"/>
          </a:xfrm>
          <a:prstGeom prst="rect">
            <a:avLst/>
          </a:prstGeom>
        </p:spPr>
      </p:pic>
      <p:cxnSp>
        <p:nvCxnSpPr>
          <p:cNvPr id="22" name="Tiesioji jungtis 21"/>
          <p:cNvCxnSpPr/>
          <p:nvPr/>
        </p:nvCxnSpPr>
        <p:spPr>
          <a:xfrm flipV="1">
            <a:off x="2274570" y="2900149"/>
            <a:ext cx="5212080" cy="3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Tiesioji jungtis 25"/>
          <p:cNvCxnSpPr/>
          <p:nvPr/>
        </p:nvCxnSpPr>
        <p:spPr>
          <a:xfrm flipV="1">
            <a:off x="1943971" y="4010327"/>
            <a:ext cx="5714129" cy="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Tiesioji jungtis 29"/>
          <p:cNvCxnSpPr/>
          <p:nvPr/>
        </p:nvCxnSpPr>
        <p:spPr>
          <a:xfrm flipV="1">
            <a:off x="1588770" y="5043623"/>
            <a:ext cx="6313452" cy="27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Šiuolaikiniame pasaulyje du požiūriai į socialinę atsakomybę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338146" y="2375210"/>
            <a:ext cx="7935856" cy="3666152"/>
          </a:xfrm>
        </p:spPr>
        <p:txBody>
          <a:bodyPr/>
          <a:lstStyle/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Organizacijų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veikla turėtų būti nukreipta tik pelnui maksimizuoti </a:t>
            </a:r>
            <a:endParaRPr lang="lt-L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Vienintelės paskirties teorija. 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Miltonas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Friedmanas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Gamybinės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organizacijos turėtų būti socialiai jautrios išorinės aplinkos reikmėms </a:t>
            </a:r>
            <a:endParaRPr lang="lt-L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Daugelio tikslų teorija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6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Organizacijos socialinės atsakomybės istorinė raida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219671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  </a:t>
            </a:r>
            <a:endParaRPr lang="en-US" dirty="0"/>
          </a:p>
        </p:txBody>
      </p:sp>
      <p:cxnSp>
        <p:nvCxnSpPr>
          <p:cNvPr id="5" name="Tiesioji jungtis 4"/>
          <p:cNvCxnSpPr/>
          <p:nvPr/>
        </p:nvCxnSpPr>
        <p:spPr>
          <a:xfrm flipV="1">
            <a:off x="992459" y="2865863"/>
            <a:ext cx="7694341" cy="1115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Tiesioji jungtis 6"/>
          <p:cNvCxnSpPr/>
          <p:nvPr/>
        </p:nvCxnSpPr>
        <p:spPr>
          <a:xfrm flipV="1">
            <a:off x="981307" y="3434576"/>
            <a:ext cx="7727795" cy="33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 flipV="1">
            <a:off x="992459" y="4114800"/>
            <a:ext cx="7694341" cy="22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iesioji jungtis 10"/>
          <p:cNvCxnSpPr/>
          <p:nvPr/>
        </p:nvCxnSpPr>
        <p:spPr>
          <a:xfrm>
            <a:off x="981307" y="5029200"/>
            <a:ext cx="77054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/>
        </p:nvCxnSpPr>
        <p:spPr>
          <a:xfrm flipH="1">
            <a:off x="3222285" y="2171741"/>
            <a:ext cx="11152" cy="3604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Tiesioji jungtis 14"/>
          <p:cNvCxnSpPr/>
          <p:nvPr/>
        </p:nvCxnSpPr>
        <p:spPr>
          <a:xfrm>
            <a:off x="5285678" y="2160589"/>
            <a:ext cx="22302" cy="3615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11096" y="231811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5423" y="2308230"/>
            <a:ext cx="16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LAIKOTARPIS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7980" y="2261242"/>
            <a:ext cx="3437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ORGANIZACIJOS ATSAKOMYBĖS</a:t>
            </a:r>
          </a:p>
          <a:p>
            <a:pPr algn="ctr"/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IŠRAIŠKA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9793" y="2993434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Filantropinė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6563" y="3599128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Problemos suvokimo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5112" y="4312878"/>
            <a:ext cx="238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Problemos sprendimo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21261" y="5141749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Socialinio jautrumo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32388" y="2955631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ki 1950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0141" y="359912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1953 - 1967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50141" y="4326675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1968 - 1973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91431" y="5141749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uo 1974 iki šiol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0416" y="2970909"/>
            <a:ext cx="1747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Aukojimas labdarai.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87280" y="3512635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Atsakomybės suvokimas.</a:t>
            </a:r>
          </a:p>
          <a:p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Įsitraukimas į visuomenės reikalaus.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48835" y="4189289"/>
            <a:ext cx="28424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Susirūpinimas aplinkos apsauga.</a:t>
            </a:r>
          </a:p>
          <a:p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Rasinės diskriminacijos problemų</a:t>
            </a:r>
          </a:p>
          <a:p>
            <a:r>
              <a:rPr lang="lt-LT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prendimas.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48835" y="5100784"/>
            <a:ext cx="4966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Organizacijos etikos ir elgsenos supratimas.</a:t>
            </a:r>
          </a:p>
          <a:p>
            <a:r>
              <a:rPr lang="lt-L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Socialiai atsakinga veikla.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Organizacijos socialinės atsakomybės kategorijos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605776" y="2564780"/>
            <a:ext cx="7668226" cy="3476582"/>
          </a:xfrm>
        </p:spPr>
        <p:txBody>
          <a:bodyPr/>
          <a:lstStyle/>
          <a:p>
            <a:r>
              <a:rPr lang="lt-LT" sz="3600" dirty="0">
                <a:latin typeface="Arial" panose="020B0604020202020204" pitchFamily="34" charset="0"/>
                <a:cs typeface="Arial" panose="020B0604020202020204" pitchFamily="34" charset="0"/>
              </a:rPr>
              <a:t>socialinis įsipareigojimas</a:t>
            </a:r>
          </a:p>
          <a:p>
            <a:r>
              <a:rPr lang="lt-L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socialinė </a:t>
            </a:r>
            <a:r>
              <a:rPr lang="lt-LT" sz="3600" dirty="0">
                <a:latin typeface="Arial" panose="020B0604020202020204" pitchFamily="34" charset="0"/>
                <a:cs typeface="Arial" panose="020B0604020202020204" pitchFamily="34" charset="0"/>
              </a:rPr>
              <a:t>reakcija</a:t>
            </a:r>
          </a:p>
          <a:p>
            <a:r>
              <a:rPr lang="lt-L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socialinė </a:t>
            </a:r>
            <a:r>
              <a:rPr lang="lt-LT" sz="3600" dirty="0">
                <a:latin typeface="Arial" panose="020B0604020202020204" pitchFamily="34" charset="0"/>
                <a:cs typeface="Arial" panose="020B0604020202020204" pitchFamily="34" charset="0"/>
              </a:rPr>
              <a:t>atjauta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653</Words>
  <Application>Microsoft Office PowerPoint</Application>
  <PresentationFormat>Plačiaekranė</PresentationFormat>
  <Paragraphs>92</Paragraphs>
  <Slides>16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Briaunota</vt:lpstr>
      <vt:lpstr>Organizacijos  moralinė ir socialinė atsakomybė</vt:lpstr>
      <vt:lpstr>ĮVADAS</vt:lpstr>
      <vt:lpstr>Moralinė atsakomybė organizacijoje</vt:lpstr>
      <vt:lpstr>Moralinė atsakomybė Lietuvoje </vt:lpstr>
      <vt:lpstr>Socialinė organizacijos atsakomybė</vt:lpstr>
      <vt:lpstr>A. Carroll (1993) organizacijos socialinės atsakomybės piramidė </vt:lpstr>
      <vt:lpstr>Šiuolaikiniame pasaulyje du požiūriai į socialinę atsakomybę</vt:lpstr>
      <vt:lpstr>Organizacijos socialinės atsakomybės istorinė raida</vt:lpstr>
      <vt:lpstr>Organizacijos socialinės atsakomybės kategorijos</vt:lpstr>
      <vt:lpstr>Socialinė atsakomybė kaip socialinis įsipareigojimas</vt:lpstr>
      <vt:lpstr>Socialinė atsakomybė kaip socialinė reakcija</vt:lpstr>
      <vt:lpstr>Socialinė atsakomybė kaip socialinis jautrumas</vt:lpstr>
      <vt:lpstr>Organizacijos socialinės atsakomybės modeliai</vt:lpstr>
      <vt:lpstr>R. Dafto socialinės atsakomybės modelis</vt:lpstr>
      <vt:lpstr>K. Davis socialinės atsakomybės modelis</vt:lpstr>
      <vt:lpstr>LITERATŪROS SĄRAŠAS</vt:lpstr>
    </vt:vector>
  </TitlesOfParts>
  <Company>Arūnas &amp;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Organizacijos moralinė ir socialinė atsakomybė</dc:title>
  <dc:creator>Arūnas</dc:creator>
  <cp:lastModifiedBy>Buhalterė</cp:lastModifiedBy>
  <cp:revision>38</cp:revision>
  <dcterms:created xsi:type="dcterms:W3CDTF">2018-10-01T15:54:15Z</dcterms:created>
  <dcterms:modified xsi:type="dcterms:W3CDTF">2019-12-12T08:24:39Z</dcterms:modified>
</cp:coreProperties>
</file>